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4" r:id="rId1"/>
  </p:sldMasterIdLst>
  <p:notesMasterIdLst>
    <p:notesMasterId r:id="rId10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186" autoAdjust="0"/>
  </p:normalViewPr>
  <p:slideViewPr>
    <p:cSldViewPr snapToGrid="0">
      <p:cViewPr varScale="1">
        <p:scale>
          <a:sx n="58" d="100"/>
          <a:sy n="58" d="100"/>
        </p:scale>
        <p:origin x="92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Qtr1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North</c:v>
                </c:pt>
                <c:pt idx="1">
                  <c:v>South</c:v>
                </c:pt>
                <c:pt idx="2">
                  <c:v>East</c:v>
                </c:pt>
                <c:pt idx="3">
                  <c:v>West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12020</c:v>
                </c:pt>
                <c:pt idx="1">
                  <c:v>10340</c:v>
                </c:pt>
                <c:pt idx="2">
                  <c:v>14340</c:v>
                </c:pt>
                <c:pt idx="3">
                  <c:v>11700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AE-4435-B44D-523CD20D7E8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Qtr2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North</c:v>
                </c:pt>
                <c:pt idx="1">
                  <c:v>South</c:v>
                </c:pt>
                <c:pt idx="2">
                  <c:v>East</c:v>
                </c:pt>
                <c:pt idx="3">
                  <c:v>West</c:v>
                </c:pt>
              </c:strCache>
            </c:strRef>
          </c:cat>
          <c:val>
            <c:numRef>
              <c:f>Sheet1!$C$2:$C$5</c:f>
              <c:numCache>
                <c:formatCode>#,##0</c:formatCode>
                <c:ptCount val="4"/>
                <c:pt idx="0">
                  <c:v>13476</c:v>
                </c:pt>
                <c:pt idx="1">
                  <c:v>11435</c:v>
                </c:pt>
                <c:pt idx="2">
                  <c:v>15235</c:v>
                </c:pt>
                <c:pt idx="3">
                  <c:v>10350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AE-4435-B44D-523CD20D7E8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Qtr3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North</c:v>
                </c:pt>
                <c:pt idx="1">
                  <c:v>South</c:v>
                </c:pt>
                <c:pt idx="2">
                  <c:v>East</c:v>
                </c:pt>
                <c:pt idx="3">
                  <c:v>West</c:v>
                </c:pt>
              </c:strCache>
            </c:strRef>
          </c:cat>
          <c:val>
            <c:numRef>
              <c:f>Sheet1!$D$2:$D$5</c:f>
              <c:numCache>
                <c:formatCode>#,##0</c:formatCode>
                <c:ptCount val="4"/>
                <c:pt idx="0">
                  <c:v>14985</c:v>
                </c:pt>
                <c:pt idx="1">
                  <c:v>12680</c:v>
                </c:pt>
                <c:pt idx="2">
                  <c:v>16985</c:v>
                </c:pt>
                <c:pt idx="3">
                  <c:v>12455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AE-4435-B44D-523CD20D7E8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Qtr4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North</c:v>
                </c:pt>
                <c:pt idx="1">
                  <c:v>South</c:v>
                </c:pt>
                <c:pt idx="2">
                  <c:v>East</c:v>
                </c:pt>
                <c:pt idx="3">
                  <c:v>West</c:v>
                </c:pt>
              </c:strCache>
            </c:strRef>
          </c:cat>
          <c:val>
            <c:numRef>
              <c:f>Sheet1!$E$2:$E$5</c:f>
              <c:numCache>
                <c:formatCode>#,##0</c:formatCode>
                <c:ptCount val="4"/>
                <c:pt idx="0">
                  <c:v>18568</c:v>
                </c:pt>
                <c:pt idx="1">
                  <c:v>14220</c:v>
                </c:pt>
                <c:pt idx="2">
                  <c:v>20125</c:v>
                </c:pt>
                <c:pt idx="3">
                  <c:v>14500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AE-4435-B44D-523CD20D7E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6350544"/>
        <c:axId val="326344968"/>
      </c:barChart>
      <c:catAx>
        <c:axId val="32635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6344968"/>
        <c:crosses val="autoZero"/>
        <c:auto val="1"/>
        <c:lblAlgn val="ctr"/>
        <c:lblOffset val="100"/>
        <c:noMultiLvlLbl val="0"/>
      </c:catAx>
      <c:valAx>
        <c:axId val="326344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6350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Qtr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North</c:v>
                </c:pt>
                <c:pt idx="1">
                  <c:v>South</c:v>
                </c:pt>
                <c:pt idx="2">
                  <c:v>East</c:v>
                </c:pt>
                <c:pt idx="3">
                  <c:v>West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11500</c:v>
                </c:pt>
                <c:pt idx="1">
                  <c:v>9150</c:v>
                </c:pt>
                <c:pt idx="2">
                  <c:v>12200</c:v>
                </c:pt>
                <c:pt idx="3">
                  <c:v>10650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E2-4E96-96B5-2F352C9972D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Qtr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North</c:v>
                </c:pt>
                <c:pt idx="1">
                  <c:v>South</c:v>
                </c:pt>
                <c:pt idx="2">
                  <c:v>East</c:v>
                </c:pt>
                <c:pt idx="3">
                  <c:v>West</c:v>
                </c:pt>
              </c:strCache>
            </c:strRef>
          </c:cat>
          <c:val>
            <c:numRef>
              <c:f>Sheet1!$C$2:$C$5</c:f>
              <c:numCache>
                <c:formatCode>#,##0</c:formatCode>
                <c:ptCount val="4"/>
                <c:pt idx="0">
                  <c:v>12450</c:v>
                </c:pt>
                <c:pt idx="1">
                  <c:v>10120</c:v>
                </c:pt>
                <c:pt idx="2">
                  <c:v>14300</c:v>
                </c:pt>
                <c:pt idx="3">
                  <c:v>9130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E2-4E96-96B5-2F352C9972D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Qtr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North</c:v>
                </c:pt>
                <c:pt idx="1">
                  <c:v>South</c:v>
                </c:pt>
                <c:pt idx="2">
                  <c:v>East</c:v>
                </c:pt>
                <c:pt idx="3">
                  <c:v>West</c:v>
                </c:pt>
              </c:strCache>
            </c:strRef>
          </c:cat>
          <c:val>
            <c:numRef>
              <c:f>Sheet1!$D$2:$D$5</c:f>
              <c:numCache>
                <c:formatCode>#,##0</c:formatCode>
                <c:ptCount val="4"/>
                <c:pt idx="0">
                  <c:v>13250</c:v>
                </c:pt>
                <c:pt idx="1">
                  <c:v>11380</c:v>
                </c:pt>
                <c:pt idx="2">
                  <c:v>15540</c:v>
                </c:pt>
                <c:pt idx="3">
                  <c:v>11100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E2-4E96-96B5-2F352C9972D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Qtr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North</c:v>
                </c:pt>
                <c:pt idx="1">
                  <c:v>South</c:v>
                </c:pt>
                <c:pt idx="2">
                  <c:v>East</c:v>
                </c:pt>
                <c:pt idx="3">
                  <c:v>West</c:v>
                </c:pt>
              </c:strCache>
            </c:strRef>
          </c:cat>
          <c:val>
            <c:numRef>
              <c:f>Sheet1!$E$2:$E$5</c:f>
              <c:numCache>
                <c:formatCode>#,##0</c:formatCode>
                <c:ptCount val="4"/>
                <c:pt idx="0">
                  <c:v>17290</c:v>
                </c:pt>
                <c:pt idx="1">
                  <c:v>13110</c:v>
                </c:pt>
                <c:pt idx="2">
                  <c:v>19195</c:v>
                </c:pt>
                <c:pt idx="3">
                  <c:v>13124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EE2-4E96-96B5-2F352C9972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0264864"/>
        <c:axId val="330265192"/>
      </c:barChart>
      <c:catAx>
        <c:axId val="33026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0265192"/>
        <c:crosses val="autoZero"/>
        <c:auto val="1"/>
        <c:lblAlgn val="ctr"/>
        <c:lblOffset val="100"/>
        <c:noMultiLvlLbl val="0"/>
      </c:catAx>
      <c:valAx>
        <c:axId val="330265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0264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C7085E-3B3F-4108-AD47-2002CA3A4F63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66C9BAA1-EC80-4B7E-9518-458A55027552}">
      <dgm:prSet phldrT="[Text]"/>
      <dgm:spPr/>
      <dgm:t>
        <a:bodyPr/>
        <a:lstStyle/>
        <a:p>
          <a:r>
            <a:rPr lang="en-US" dirty="0"/>
            <a:t>Craft</a:t>
          </a:r>
        </a:p>
      </dgm:t>
    </dgm:pt>
    <dgm:pt modelId="{B0F816C7-D1B8-4146-9B30-6A53E902A2FE}" type="parTrans" cxnId="{7E50A1E3-1509-47BA-8CCE-01AFED7F2464}">
      <dgm:prSet/>
      <dgm:spPr/>
      <dgm:t>
        <a:bodyPr/>
        <a:lstStyle/>
        <a:p>
          <a:endParaRPr lang="en-US"/>
        </a:p>
      </dgm:t>
    </dgm:pt>
    <dgm:pt modelId="{6DDE915B-77AE-4A28-8456-211648E610A4}" type="sibTrans" cxnId="{7E50A1E3-1509-47BA-8CCE-01AFED7F2464}">
      <dgm:prSet/>
      <dgm:spPr/>
      <dgm:t>
        <a:bodyPr/>
        <a:lstStyle/>
        <a:p>
          <a:endParaRPr lang="en-US"/>
        </a:p>
      </dgm:t>
    </dgm:pt>
    <dgm:pt modelId="{B5AC2366-9E88-4A0F-8493-EF1F21794FC9}">
      <dgm:prSet phldrT="[Text]"/>
      <dgm:spPr/>
      <dgm:t>
        <a:bodyPr/>
        <a:lstStyle/>
        <a:p>
          <a:r>
            <a:rPr lang="en-US" dirty="0"/>
            <a:t>Seasonal</a:t>
          </a:r>
        </a:p>
      </dgm:t>
    </dgm:pt>
    <dgm:pt modelId="{FD0F9A93-D143-4F4A-B36E-22FC14025051}" type="parTrans" cxnId="{5A2DA912-ED72-4687-9D2E-00930242DE51}">
      <dgm:prSet/>
      <dgm:spPr/>
      <dgm:t>
        <a:bodyPr/>
        <a:lstStyle/>
        <a:p>
          <a:endParaRPr lang="en-US"/>
        </a:p>
      </dgm:t>
    </dgm:pt>
    <dgm:pt modelId="{C4913EA8-FC4D-4636-8DAF-8C55567B8A0A}" type="sibTrans" cxnId="{5A2DA912-ED72-4687-9D2E-00930242DE51}">
      <dgm:prSet/>
      <dgm:spPr/>
      <dgm:t>
        <a:bodyPr/>
        <a:lstStyle/>
        <a:p>
          <a:endParaRPr lang="en-US"/>
        </a:p>
      </dgm:t>
    </dgm:pt>
    <dgm:pt modelId="{A603C40B-AB16-4466-8E95-F5CB0C6FC36F}">
      <dgm:prSet phldrT="[Text]"/>
      <dgm:spPr/>
      <dgm:t>
        <a:bodyPr/>
        <a:lstStyle/>
        <a:p>
          <a:r>
            <a:rPr lang="en-US" dirty="0"/>
            <a:t>Standard Tableware</a:t>
          </a:r>
        </a:p>
      </dgm:t>
    </dgm:pt>
    <dgm:pt modelId="{F272AC76-402F-49E2-BDDE-698E20119BD7}" type="parTrans" cxnId="{C38A4E5D-443D-43DE-A64E-5D1B384B2731}">
      <dgm:prSet/>
      <dgm:spPr/>
      <dgm:t>
        <a:bodyPr/>
        <a:lstStyle/>
        <a:p>
          <a:endParaRPr lang="en-US"/>
        </a:p>
      </dgm:t>
    </dgm:pt>
    <dgm:pt modelId="{246FA4A9-E3A7-4689-8542-64CA455B2AC0}" type="sibTrans" cxnId="{C38A4E5D-443D-43DE-A64E-5D1B384B2731}">
      <dgm:prSet/>
      <dgm:spPr/>
      <dgm:t>
        <a:bodyPr/>
        <a:lstStyle/>
        <a:p>
          <a:endParaRPr lang="en-US"/>
        </a:p>
      </dgm:t>
    </dgm:pt>
    <dgm:pt modelId="{AC763615-3800-4A22-A681-EF619FACB4AE}" type="pres">
      <dgm:prSet presAssocID="{E5C7085E-3B3F-4108-AD47-2002CA3A4F63}" presName="compositeShape" presStyleCnt="0">
        <dgm:presLayoutVars>
          <dgm:dir/>
          <dgm:resizeHandles/>
        </dgm:presLayoutVars>
      </dgm:prSet>
      <dgm:spPr/>
    </dgm:pt>
    <dgm:pt modelId="{CC846FF7-EA7F-4DCC-A5B7-C7AFB8753614}" type="pres">
      <dgm:prSet presAssocID="{E5C7085E-3B3F-4108-AD47-2002CA3A4F63}" presName="pyramid" presStyleLbl="node1" presStyleIdx="0" presStyleCnt="1"/>
      <dgm:spPr/>
    </dgm:pt>
    <dgm:pt modelId="{989E6AE6-8344-4002-921F-A3B3191A191F}" type="pres">
      <dgm:prSet presAssocID="{E5C7085E-3B3F-4108-AD47-2002CA3A4F63}" presName="theList" presStyleCnt="0"/>
      <dgm:spPr/>
    </dgm:pt>
    <dgm:pt modelId="{120B35C1-D6D0-4F82-B39D-4D7E97751830}" type="pres">
      <dgm:prSet presAssocID="{66C9BAA1-EC80-4B7E-9518-458A55027552}" presName="aNode" presStyleLbl="fgAcc1" presStyleIdx="0" presStyleCnt="3">
        <dgm:presLayoutVars>
          <dgm:bulletEnabled val="1"/>
        </dgm:presLayoutVars>
      </dgm:prSet>
      <dgm:spPr/>
    </dgm:pt>
    <dgm:pt modelId="{CF17168F-5092-484F-BDD4-E22A573A7D11}" type="pres">
      <dgm:prSet presAssocID="{66C9BAA1-EC80-4B7E-9518-458A55027552}" presName="aSpace" presStyleCnt="0"/>
      <dgm:spPr/>
    </dgm:pt>
    <dgm:pt modelId="{40251291-FE5D-4EC5-AAE3-EB8293E96DF2}" type="pres">
      <dgm:prSet presAssocID="{B5AC2366-9E88-4A0F-8493-EF1F21794FC9}" presName="aNode" presStyleLbl="fgAcc1" presStyleIdx="1" presStyleCnt="3">
        <dgm:presLayoutVars>
          <dgm:bulletEnabled val="1"/>
        </dgm:presLayoutVars>
      </dgm:prSet>
      <dgm:spPr/>
    </dgm:pt>
    <dgm:pt modelId="{551B08B6-0152-4AD8-A750-4E049B1216A5}" type="pres">
      <dgm:prSet presAssocID="{B5AC2366-9E88-4A0F-8493-EF1F21794FC9}" presName="aSpace" presStyleCnt="0"/>
      <dgm:spPr/>
    </dgm:pt>
    <dgm:pt modelId="{C6A17A5F-C765-4F09-9F8A-9F4161AD1951}" type="pres">
      <dgm:prSet presAssocID="{A603C40B-AB16-4466-8E95-F5CB0C6FC36F}" presName="aNode" presStyleLbl="fgAcc1" presStyleIdx="2" presStyleCnt="3">
        <dgm:presLayoutVars>
          <dgm:bulletEnabled val="1"/>
        </dgm:presLayoutVars>
      </dgm:prSet>
      <dgm:spPr/>
    </dgm:pt>
    <dgm:pt modelId="{E9E5769D-A0DB-4CD9-95A2-F8711DA98CFC}" type="pres">
      <dgm:prSet presAssocID="{A603C40B-AB16-4466-8E95-F5CB0C6FC36F}" presName="aSpace" presStyleCnt="0"/>
      <dgm:spPr/>
    </dgm:pt>
  </dgm:ptLst>
  <dgm:cxnLst>
    <dgm:cxn modelId="{5A2DA912-ED72-4687-9D2E-00930242DE51}" srcId="{E5C7085E-3B3F-4108-AD47-2002CA3A4F63}" destId="{B5AC2366-9E88-4A0F-8493-EF1F21794FC9}" srcOrd="1" destOrd="0" parTransId="{FD0F9A93-D143-4F4A-B36E-22FC14025051}" sibTransId="{C4913EA8-FC4D-4636-8DAF-8C55567B8A0A}"/>
    <dgm:cxn modelId="{C38A4E5D-443D-43DE-A64E-5D1B384B2731}" srcId="{E5C7085E-3B3F-4108-AD47-2002CA3A4F63}" destId="{A603C40B-AB16-4466-8E95-F5CB0C6FC36F}" srcOrd="2" destOrd="0" parTransId="{F272AC76-402F-49E2-BDDE-698E20119BD7}" sibTransId="{246FA4A9-E3A7-4689-8542-64CA455B2AC0}"/>
    <dgm:cxn modelId="{D2B59141-A32C-4743-86DB-C8CD8DF9DB41}" type="presOf" srcId="{B5AC2366-9E88-4A0F-8493-EF1F21794FC9}" destId="{40251291-FE5D-4EC5-AAE3-EB8293E96DF2}" srcOrd="0" destOrd="0" presId="urn:microsoft.com/office/officeart/2005/8/layout/pyramid2"/>
    <dgm:cxn modelId="{8517B155-0093-4A83-8273-956F52C53C3B}" type="presOf" srcId="{66C9BAA1-EC80-4B7E-9518-458A55027552}" destId="{120B35C1-D6D0-4F82-B39D-4D7E97751830}" srcOrd="0" destOrd="0" presId="urn:microsoft.com/office/officeart/2005/8/layout/pyramid2"/>
    <dgm:cxn modelId="{99D9859A-0826-4AC4-949B-F2D504C64A9D}" type="presOf" srcId="{E5C7085E-3B3F-4108-AD47-2002CA3A4F63}" destId="{AC763615-3800-4A22-A681-EF619FACB4AE}" srcOrd="0" destOrd="0" presId="urn:microsoft.com/office/officeart/2005/8/layout/pyramid2"/>
    <dgm:cxn modelId="{52FDBCCD-1BA5-4103-A0A0-556C0969AC83}" type="presOf" srcId="{A603C40B-AB16-4466-8E95-F5CB0C6FC36F}" destId="{C6A17A5F-C765-4F09-9F8A-9F4161AD1951}" srcOrd="0" destOrd="0" presId="urn:microsoft.com/office/officeart/2005/8/layout/pyramid2"/>
    <dgm:cxn modelId="{7E50A1E3-1509-47BA-8CCE-01AFED7F2464}" srcId="{E5C7085E-3B3F-4108-AD47-2002CA3A4F63}" destId="{66C9BAA1-EC80-4B7E-9518-458A55027552}" srcOrd="0" destOrd="0" parTransId="{B0F816C7-D1B8-4146-9B30-6A53E902A2FE}" sibTransId="{6DDE915B-77AE-4A28-8456-211648E610A4}"/>
    <dgm:cxn modelId="{E219A8E7-8E3D-4D83-8446-94538CECDAC7}" type="presParOf" srcId="{AC763615-3800-4A22-A681-EF619FACB4AE}" destId="{CC846FF7-EA7F-4DCC-A5B7-C7AFB8753614}" srcOrd="0" destOrd="0" presId="urn:microsoft.com/office/officeart/2005/8/layout/pyramid2"/>
    <dgm:cxn modelId="{17569977-2718-4E69-8587-AF6DB755B46A}" type="presParOf" srcId="{AC763615-3800-4A22-A681-EF619FACB4AE}" destId="{989E6AE6-8344-4002-921F-A3B3191A191F}" srcOrd="1" destOrd="0" presId="urn:microsoft.com/office/officeart/2005/8/layout/pyramid2"/>
    <dgm:cxn modelId="{C13EB7F5-27AC-4705-8A68-4E4256EF9B88}" type="presParOf" srcId="{989E6AE6-8344-4002-921F-A3B3191A191F}" destId="{120B35C1-D6D0-4F82-B39D-4D7E97751830}" srcOrd="0" destOrd="0" presId="urn:microsoft.com/office/officeart/2005/8/layout/pyramid2"/>
    <dgm:cxn modelId="{17160AD1-52A6-45AA-8556-5075FAD82FCB}" type="presParOf" srcId="{989E6AE6-8344-4002-921F-A3B3191A191F}" destId="{CF17168F-5092-484F-BDD4-E22A573A7D11}" srcOrd="1" destOrd="0" presId="urn:microsoft.com/office/officeart/2005/8/layout/pyramid2"/>
    <dgm:cxn modelId="{41564F83-3714-477D-BA78-2326BCDDB83E}" type="presParOf" srcId="{989E6AE6-8344-4002-921F-A3B3191A191F}" destId="{40251291-FE5D-4EC5-AAE3-EB8293E96DF2}" srcOrd="2" destOrd="0" presId="urn:microsoft.com/office/officeart/2005/8/layout/pyramid2"/>
    <dgm:cxn modelId="{E83F3251-B184-4165-AA26-A0FCC82CE0B2}" type="presParOf" srcId="{989E6AE6-8344-4002-921F-A3B3191A191F}" destId="{551B08B6-0152-4AD8-A750-4E049B1216A5}" srcOrd="3" destOrd="0" presId="urn:microsoft.com/office/officeart/2005/8/layout/pyramid2"/>
    <dgm:cxn modelId="{A9E28C51-C37B-43E2-89B1-CDC310D88A89}" type="presParOf" srcId="{989E6AE6-8344-4002-921F-A3B3191A191F}" destId="{C6A17A5F-C765-4F09-9F8A-9F4161AD1951}" srcOrd="4" destOrd="0" presId="urn:microsoft.com/office/officeart/2005/8/layout/pyramid2"/>
    <dgm:cxn modelId="{E4CC6A67-7A81-4B64-9385-866661CB4FEE}" type="presParOf" srcId="{989E6AE6-8344-4002-921F-A3B3191A191F}" destId="{E9E5769D-A0DB-4CD9-95A2-F8711DA98CFC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46FF7-EA7F-4DCC-A5B7-C7AFB8753614}">
      <dsp:nvSpPr>
        <dsp:cNvPr id="0" name=""/>
        <dsp:cNvSpPr/>
      </dsp:nvSpPr>
      <dsp:spPr>
        <a:xfrm>
          <a:off x="2737603" y="0"/>
          <a:ext cx="3598863" cy="359886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0B35C1-D6D0-4F82-B39D-4D7E97751830}">
      <dsp:nvSpPr>
        <dsp:cNvPr id="0" name=""/>
        <dsp:cNvSpPr/>
      </dsp:nvSpPr>
      <dsp:spPr>
        <a:xfrm>
          <a:off x="4537035" y="361819"/>
          <a:ext cx="2339260" cy="8519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Craft</a:t>
          </a:r>
        </a:p>
      </dsp:txBody>
      <dsp:txXfrm>
        <a:off x="4578622" y="403406"/>
        <a:ext cx="2256086" cy="768744"/>
      </dsp:txXfrm>
    </dsp:sp>
    <dsp:sp modelId="{40251291-FE5D-4EC5-AAE3-EB8293E96DF2}">
      <dsp:nvSpPr>
        <dsp:cNvPr id="0" name=""/>
        <dsp:cNvSpPr/>
      </dsp:nvSpPr>
      <dsp:spPr>
        <a:xfrm>
          <a:off x="4537035" y="1320227"/>
          <a:ext cx="2339260" cy="8519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Seasonal</a:t>
          </a:r>
        </a:p>
      </dsp:txBody>
      <dsp:txXfrm>
        <a:off x="4578622" y="1361814"/>
        <a:ext cx="2256086" cy="768744"/>
      </dsp:txXfrm>
    </dsp:sp>
    <dsp:sp modelId="{C6A17A5F-C765-4F09-9F8A-9F4161AD1951}">
      <dsp:nvSpPr>
        <dsp:cNvPr id="0" name=""/>
        <dsp:cNvSpPr/>
      </dsp:nvSpPr>
      <dsp:spPr>
        <a:xfrm>
          <a:off x="4537035" y="2278635"/>
          <a:ext cx="2339260" cy="8519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Standard Tableware</a:t>
          </a:r>
        </a:p>
      </dsp:txBody>
      <dsp:txXfrm>
        <a:off x="4578622" y="2320222"/>
        <a:ext cx="2256086" cy="768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E1688-2063-43A8-B91D-9986912662C2}" type="datetimeFigureOut">
              <a:rPr lang="en-IE" smtClean="0"/>
              <a:t>15/05/2017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230B4-D2F6-4F9F-B969-DDE3AF33DE52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19844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dirty="0"/>
              <a:t>Congratulate Sales Team on increased sales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dirty="0"/>
              <a:t>Recognise special achievement by Akono Conteh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230B4-D2F6-4F9F-B969-DDE3AF33DE52}" type="slidenum">
              <a:rPr lang="en-IE" smtClean="0"/>
              <a:t>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12309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dirty="0"/>
              <a:t>Suggestions for new products welcome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230B4-D2F6-4F9F-B969-DDE3AF33DE52}" type="slidenum">
              <a:rPr lang="en-IE" smtClean="0"/>
              <a:t>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27334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dirty="0"/>
              <a:t>Excellent job on latest products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230B4-D2F6-4F9F-B969-DDE3AF33DE52}" type="slidenum">
              <a:rPr lang="en-IE" smtClean="0"/>
              <a:t>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99971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811EB-3790-4925-9073-AA65B4D1CCBA}" type="datetime1">
              <a:rPr lang="en-IE" smtClean="0"/>
              <a:t>15/05/2017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/>
              <a:t>Presented by Kelly Meegan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271E26AB-CE86-490F-895C-558206FBAA61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60598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51EF-F4EB-409F-AC6C-A88D09542A36}" type="datetime1">
              <a:rPr lang="en-IE" smtClean="0"/>
              <a:t>15/05/2017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/>
              <a:t>Presented by Kelly Meegan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271E26AB-CE86-490F-895C-558206FBAA61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95313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B625-98D8-4F5E-B9C8-3BE366E6221B}" type="datetime1">
              <a:rPr lang="en-IE" smtClean="0"/>
              <a:t>15/05/2017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/>
              <a:t>Presented by Kelly Meegan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271E26AB-CE86-490F-895C-558206FBAA61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18917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5655E-416B-450F-B50D-C3536A3F5757}" type="datetime1">
              <a:rPr lang="en-IE" smtClean="0"/>
              <a:t>15/05/2017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/>
              <a:t>Presented by Kelly Meegan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71E26AB-CE86-490F-895C-558206FBAA61}" type="slidenum">
              <a:rPr lang="en-IE" smtClean="0"/>
              <a:t>‹#›</a:t>
            </a:fld>
            <a:endParaRPr lang="en-IE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1827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965A-3AA2-4575-9677-8DC5C464DFE3}" type="datetime1">
              <a:rPr lang="en-IE" smtClean="0"/>
              <a:t>15/05/2017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/>
              <a:t>Presented by Kelly Meegan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71E26AB-CE86-490F-895C-558206FBAA61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44040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A125-D5CF-44DB-98B4-502DAC9DA511}" type="datetime1">
              <a:rPr lang="en-IE" smtClean="0"/>
              <a:t>15/05/2017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/>
              <a:t>Presented by Kelly Meegan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26AB-CE86-490F-895C-558206FBAA61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64830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B9641-A334-4481-B47D-D50983562089}" type="datetime1">
              <a:rPr lang="en-IE" smtClean="0"/>
              <a:t>15/05/2017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/>
              <a:t>Presented by Kelly Meegan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26AB-CE86-490F-895C-558206FBAA61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60612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7C2B-52DB-4347-AA00-8916E5FBB4F5}" type="datetime1">
              <a:rPr lang="en-IE" smtClean="0"/>
              <a:t>15/05/2017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/>
              <a:t>Presented by Kelly Meegan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26AB-CE86-490F-895C-558206FBAA61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41494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91EAE68-2E18-4752-B9D2-811ECE540517}" type="datetime1">
              <a:rPr lang="en-IE" smtClean="0"/>
              <a:t>15/05/2017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r>
              <a:rPr lang="en-IE" dirty="0"/>
              <a:t>Presented by Kelly Meegan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271E26AB-CE86-490F-895C-558206FBAA61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86472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1BCB-6F99-4208-97D4-462BEC680D84}" type="datetime1">
              <a:rPr lang="en-IE" smtClean="0"/>
              <a:t>15/05/2017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/>
              <a:t>Presented by Kelly Meegan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26AB-CE86-490F-895C-558206FBAA61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48963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E100-0293-430C-A5B8-B77BEA1947E1}" type="datetime1">
              <a:rPr lang="en-IE" smtClean="0"/>
              <a:t>15/05/2017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/>
              <a:t>Presented by Kelly Meegan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271E26AB-CE86-490F-895C-558206FBAA61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37341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C3E99-631B-4238-8C15-F696529C4000}" type="datetime1">
              <a:rPr lang="en-IE" smtClean="0"/>
              <a:t>15/05/2017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/>
              <a:t>Presented by Kelly Meegan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26AB-CE86-490F-895C-558206FBAA61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0404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A3CA2-0D18-41D9-A3A4-5BA60718F28B}" type="datetime1">
              <a:rPr lang="en-IE" smtClean="0"/>
              <a:t>15/05/2017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/>
              <a:t>Presented by Kelly Meegan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26AB-CE86-490F-895C-558206FBAA61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35339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675C-006F-48AB-858E-07D1507D53C7}" type="datetime1">
              <a:rPr lang="en-IE" smtClean="0"/>
              <a:t>15/05/2017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/>
              <a:t>Presented by Kelly Meegan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26AB-CE86-490F-895C-558206FBAA61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41670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98AB-B45B-4182-9C42-68A2607803DF}" type="datetime1">
              <a:rPr lang="en-IE" smtClean="0"/>
              <a:t>15/05/2017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/>
              <a:t>Presented by Kelly Meegan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26AB-CE86-490F-895C-558206FBAA61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75423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FBCB-AD3B-4276-B226-5EDA007053F6}" type="datetime1">
              <a:rPr lang="en-IE" smtClean="0"/>
              <a:t>15/05/2017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/>
              <a:t>Presented by Kelly Meegan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26AB-CE86-490F-895C-558206FBAA61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5635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B48C-9538-4733-9438-47EE96CB1CB1}" type="datetime1">
              <a:rPr lang="en-IE" smtClean="0"/>
              <a:t>15/05/2017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/>
              <a:t>Presented by Kelly Meegan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26AB-CE86-490F-895C-558206FBAA61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91770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CA48D-EC6E-4CA9-B182-CCD4D3F7F117}" type="datetime1">
              <a:rPr lang="en-IE" smtClean="0"/>
              <a:t>15/05/2017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E" dirty="0"/>
              <a:t>Presented by Kelly Meegan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E26AB-CE86-490F-895C-558206FBAA61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33775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noFill/>
          <a:ln w="76200">
            <a:noFill/>
            <a:prstDash val="dashDot"/>
          </a:ln>
        </p:spPr>
        <p:txBody>
          <a:bodyPr>
            <a:normAutofit/>
          </a:bodyPr>
          <a:lstStyle/>
          <a:p>
            <a:r>
              <a:rPr lang="en-IE" dirty="0"/>
              <a:t>Maynooth Pottery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/>
              <a:t>Annual Report</a:t>
            </a:r>
          </a:p>
        </p:txBody>
      </p:sp>
    </p:spTree>
    <p:extLst>
      <p:ext uri="{BB962C8B-B14F-4D97-AF65-F5344CB8AC3E}">
        <p14:creationId xmlns:p14="http://schemas.microsoft.com/office/powerpoint/2010/main" val="690567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Sales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E" dirty="0"/>
              <a:t>Area Covered:</a:t>
            </a:r>
          </a:p>
          <a:p>
            <a:pPr lvl="1">
              <a:lnSpc>
                <a:spcPct val="150000"/>
              </a:lnSpc>
            </a:pPr>
            <a:r>
              <a:rPr lang="en-IE" dirty="0"/>
              <a:t>North</a:t>
            </a:r>
          </a:p>
          <a:p>
            <a:pPr lvl="2">
              <a:lnSpc>
                <a:spcPct val="150000"/>
              </a:lnSpc>
            </a:pPr>
            <a:r>
              <a:rPr lang="en-IE" dirty="0"/>
              <a:t>Ed Delaney</a:t>
            </a:r>
          </a:p>
          <a:p>
            <a:pPr lvl="2">
              <a:lnSpc>
                <a:spcPct val="150000"/>
              </a:lnSpc>
            </a:pPr>
            <a:r>
              <a:rPr lang="en-IE" dirty="0"/>
              <a:t>Frank Mullins</a:t>
            </a:r>
          </a:p>
          <a:p>
            <a:pPr lvl="1">
              <a:lnSpc>
                <a:spcPct val="150000"/>
              </a:lnSpc>
            </a:pPr>
            <a:r>
              <a:rPr lang="en-IE" dirty="0"/>
              <a:t>South</a:t>
            </a:r>
          </a:p>
          <a:p>
            <a:pPr lvl="2">
              <a:lnSpc>
                <a:spcPct val="150000"/>
              </a:lnSpc>
            </a:pPr>
            <a:r>
              <a:rPr lang="en-IE" dirty="0"/>
              <a:t>Luisa Garcia</a:t>
            </a:r>
          </a:p>
          <a:p>
            <a:pPr lvl="2">
              <a:lnSpc>
                <a:spcPct val="150000"/>
              </a:lnSpc>
            </a:pPr>
            <a:r>
              <a:rPr lang="en-IE" dirty="0"/>
              <a:t>Kevin Byrne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E" dirty="0"/>
              <a:t>Area Covered:</a:t>
            </a:r>
          </a:p>
          <a:p>
            <a:pPr lvl="1">
              <a:lnSpc>
                <a:spcPct val="150000"/>
              </a:lnSpc>
            </a:pPr>
            <a:r>
              <a:rPr lang="en-IE" dirty="0"/>
              <a:t>East</a:t>
            </a:r>
          </a:p>
          <a:p>
            <a:pPr lvl="2">
              <a:lnSpc>
                <a:spcPct val="150000"/>
              </a:lnSpc>
            </a:pPr>
            <a:r>
              <a:rPr lang="en-IE" dirty="0"/>
              <a:t>Jenny Grogan</a:t>
            </a:r>
          </a:p>
          <a:p>
            <a:pPr lvl="2">
              <a:lnSpc>
                <a:spcPct val="150000"/>
              </a:lnSpc>
            </a:pPr>
            <a:r>
              <a:rPr lang="en-IE" dirty="0"/>
              <a:t>Akono Conteh</a:t>
            </a:r>
          </a:p>
          <a:p>
            <a:pPr lvl="1">
              <a:lnSpc>
                <a:spcPct val="150000"/>
              </a:lnSpc>
            </a:pPr>
            <a:r>
              <a:rPr lang="en-IE" dirty="0"/>
              <a:t>West</a:t>
            </a:r>
          </a:p>
          <a:p>
            <a:pPr lvl="2">
              <a:lnSpc>
                <a:spcPct val="150000"/>
              </a:lnSpc>
            </a:pPr>
            <a:r>
              <a:rPr lang="en-IE" dirty="0"/>
              <a:t>David Phelan</a:t>
            </a:r>
          </a:p>
          <a:p>
            <a:pPr lvl="2">
              <a:lnSpc>
                <a:spcPct val="150000"/>
              </a:lnSpc>
            </a:pPr>
            <a:r>
              <a:rPr lang="en-IE" dirty="0"/>
              <a:t>Justine Kelly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/>
              <a:t>Presented by Kelly Meegan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26AB-CE86-490F-895C-558206FBAA61}" type="slidenum">
              <a:rPr lang="en-IE" smtClean="0"/>
              <a:t>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69921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Sales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0228790"/>
              </p:ext>
            </p:extLst>
          </p:nvPr>
        </p:nvGraphicFramePr>
        <p:xfrm>
          <a:off x="681038" y="2336800"/>
          <a:ext cx="9613905" cy="3619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2781">
                  <a:extLst>
                    <a:ext uri="{9D8B030D-6E8A-4147-A177-3AD203B41FA5}">
                      <a16:colId xmlns:a16="http://schemas.microsoft.com/office/drawing/2014/main" val="1781989493"/>
                    </a:ext>
                  </a:extLst>
                </a:gridCol>
                <a:gridCol w="1922781">
                  <a:extLst>
                    <a:ext uri="{9D8B030D-6E8A-4147-A177-3AD203B41FA5}">
                      <a16:colId xmlns:a16="http://schemas.microsoft.com/office/drawing/2014/main" val="4083227077"/>
                    </a:ext>
                  </a:extLst>
                </a:gridCol>
                <a:gridCol w="1922781">
                  <a:extLst>
                    <a:ext uri="{9D8B030D-6E8A-4147-A177-3AD203B41FA5}">
                      <a16:colId xmlns:a16="http://schemas.microsoft.com/office/drawing/2014/main" val="257453381"/>
                    </a:ext>
                  </a:extLst>
                </a:gridCol>
                <a:gridCol w="1922781">
                  <a:extLst>
                    <a:ext uri="{9D8B030D-6E8A-4147-A177-3AD203B41FA5}">
                      <a16:colId xmlns:a16="http://schemas.microsoft.com/office/drawing/2014/main" val="991705975"/>
                    </a:ext>
                  </a:extLst>
                </a:gridCol>
                <a:gridCol w="1922781">
                  <a:extLst>
                    <a:ext uri="{9D8B030D-6E8A-4147-A177-3AD203B41FA5}">
                      <a16:colId xmlns:a16="http://schemas.microsoft.com/office/drawing/2014/main" val="1402079697"/>
                    </a:ext>
                  </a:extLst>
                </a:gridCol>
              </a:tblGrid>
              <a:tr h="723882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 marL="83599" marR="835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Qtr1</a:t>
                      </a:r>
                    </a:p>
                  </a:txBody>
                  <a:tcPr marL="83599" marR="835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Qtr2</a:t>
                      </a:r>
                    </a:p>
                  </a:txBody>
                  <a:tcPr marL="83599" marR="835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Qtr3</a:t>
                      </a:r>
                    </a:p>
                  </a:txBody>
                  <a:tcPr marL="83599" marR="835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Qtr4</a:t>
                      </a:r>
                    </a:p>
                  </a:txBody>
                  <a:tcPr marL="83599" marR="83599" anchor="ctr"/>
                </a:tc>
                <a:extLst>
                  <a:ext uri="{0D108BD9-81ED-4DB2-BD59-A6C34878D82A}">
                    <a16:rowId xmlns:a16="http://schemas.microsoft.com/office/drawing/2014/main" val="3028865127"/>
                  </a:ext>
                </a:extLst>
              </a:tr>
              <a:tr h="723882"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North</a:t>
                      </a:r>
                    </a:p>
                  </a:txBody>
                  <a:tcPr marL="83599" marR="8359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/>
                        <a:t>12,020</a:t>
                      </a:r>
                    </a:p>
                  </a:txBody>
                  <a:tcPr marL="83599" marR="8359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/>
                        <a:t>13,476</a:t>
                      </a:r>
                    </a:p>
                  </a:txBody>
                  <a:tcPr marL="83599" marR="8359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/>
                        <a:t>14,985</a:t>
                      </a:r>
                    </a:p>
                  </a:txBody>
                  <a:tcPr marL="83599" marR="8359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/>
                        <a:t>18,568</a:t>
                      </a:r>
                    </a:p>
                  </a:txBody>
                  <a:tcPr marL="83599" marR="83599" anchor="ctr"/>
                </a:tc>
                <a:extLst>
                  <a:ext uri="{0D108BD9-81ED-4DB2-BD59-A6C34878D82A}">
                    <a16:rowId xmlns:a16="http://schemas.microsoft.com/office/drawing/2014/main" val="1866664936"/>
                  </a:ext>
                </a:extLst>
              </a:tr>
              <a:tr h="723882"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South</a:t>
                      </a:r>
                    </a:p>
                  </a:txBody>
                  <a:tcPr marL="83599" marR="8359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/>
                        <a:t>10,340</a:t>
                      </a:r>
                    </a:p>
                  </a:txBody>
                  <a:tcPr marL="83599" marR="8359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/>
                        <a:t>11,435</a:t>
                      </a:r>
                    </a:p>
                  </a:txBody>
                  <a:tcPr marL="83599" marR="8359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/>
                        <a:t>12,680</a:t>
                      </a:r>
                    </a:p>
                  </a:txBody>
                  <a:tcPr marL="83599" marR="8359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/>
                        <a:t>14,220</a:t>
                      </a:r>
                    </a:p>
                  </a:txBody>
                  <a:tcPr marL="83599" marR="83599" anchor="ctr"/>
                </a:tc>
                <a:extLst>
                  <a:ext uri="{0D108BD9-81ED-4DB2-BD59-A6C34878D82A}">
                    <a16:rowId xmlns:a16="http://schemas.microsoft.com/office/drawing/2014/main" val="329124315"/>
                  </a:ext>
                </a:extLst>
              </a:tr>
              <a:tr h="723882"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East</a:t>
                      </a:r>
                    </a:p>
                  </a:txBody>
                  <a:tcPr marL="83599" marR="8359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/>
                        <a:t>14,340</a:t>
                      </a:r>
                    </a:p>
                  </a:txBody>
                  <a:tcPr marL="83599" marR="8359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/>
                        <a:t>15,235</a:t>
                      </a:r>
                    </a:p>
                  </a:txBody>
                  <a:tcPr marL="83599" marR="8359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/>
                        <a:t>16,985</a:t>
                      </a:r>
                    </a:p>
                  </a:txBody>
                  <a:tcPr marL="83599" marR="8359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/>
                        <a:t>20,125</a:t>
                      </a:r>
                    </a:p>
                  </a:txBody>
                  <a:tcPr marL="83599" marR="83599" anchor="ctr"/>
                </a:tc>
                <a:extLst>
                  <a:ext uri="{0D108BD9-81ED-4DB2-BD59-A6C34878D82A}">
                    <a16:rowId xmlns:a16="http://schemas.microsoft.com/office/drawing/2014/main" val="3373183535"/>
                  </a:ext>
                </a:extLst>
              </a:tr>
              <a:tr h="723882"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West</a:t>
                      </a:r>
                    </a:p>
                  </a:txBody>
                  <a:tcPr marL="83599" marR="8359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/>
                        <a:t>11,700</a:t>
                      </a:r>
                    </a:p>
                  </a:txBody>
                  <a:tcPr marL="83599" marR="8359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/>
                        <a:t>10,350</a:t>
                      </a:r>
                    </a:p>
                  </a:txBody>
                  <a:tcPr marL="83599" marR="8359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/>
                        <a:t>12,455</a:t>
                      </a:r>
                    </a:p>
                  </a:txBody>
                  <a:tcPr marL="83599" marR="8359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/>
                        <a:t>14,500</a:t>
                      </a:r>
                    </a:p>
                  </a:txBody>
                  <a:tcPr marL="83599" marR="83599" anchor="ctr"/>
                </a:tc>
                <a:extLst>
                  <a:ext uri="{0D108BD9-81ED-4DB2-BD59-A6C34878D82A}">
                    <a16:rowId xmlns:a16="http://schemas.microsoft.com/office/drawing/2014/main" val="229605048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/>
              <a:t>Presented by Kelly Meegan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26AB-CE86-490F-895C-558206FBAA61}" type="slidenum">
              <a:rPr lang="en-IE" smtClean="0"/>
              <a:t>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55912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Sales Results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0658331"/>
              </p:ext>
            </p:extLst>
          </p:nvPr>
        </p:nvGraphicFramePr>
        <p:xfrm>
          <a:off x="681038" y="2336800"/>
          <a:ext cx="9613900" cy="3598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/>
              <a:t>Presented by Kelly Meegan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26AB-CE86-490F-895C-558206FBAA61}" type="slidenum">
              <a:rPr lang="en-IE" smtClean="0"/>
              <a:t>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38270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Results from Previous Year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5695298"/>
              </p:ext>
            </p:extLst>
          </p:nvPr>
        </p:nvGraphicFramePr>
        <p:xfrm>
          <a:off x="681038" y="2336800"/>
          <a:ext cx="9613900" cy="3598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/>
              <a:t>Presented by Kelly Meegan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26AB-CE86-490F-895C-558206FBAA61}" type="slidenum">
              <a:rPr lang="en-IE" smtClean="0"/>
              <a:t>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63304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Top Selling Products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6668999"/>
              </p:ext>
            </p:extLst>
          </p:nvPr>
        </p:nvGraphicFramePr>
        <p:xfrm>
          <a:off x="681038" y="2336800"/>
          <a:ext cx="9613900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/>
              <a:t>Presented by Kelly Meegan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26AB-CE86-490F-895C-558206FBAA61}" type="slidenum">
              <a:rPr lang="en-IE" smtClean="0"/>
              <a:t>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63998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New Range by Lead Potter: Aine Healy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90" b="9813"/>
          <a:stretch/>
        </p:blipFill>
        <p:spPr>
          <a:xfrm>
            <a:off x="4115651" y="3525397"/>
            <a:ext cx="4173114" cy="25006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37" y="2211419"/>
            <a:ext cx="3518420" cy="26279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718" y="2483870"/>
            <a:ext cx="2296274" cy="30616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/>
              <a:t>Presented by Kelly Meegan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26AB-CE86-490F-895C-558206FBAA61}" type="slidenum">
              <a:rPr lang="en-IE" smtClean="0"/>
              <a:t>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17750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4943475" y="186815"/>
            <a:ext cx="2305050" cy="717755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Initiation</a:t>
            </a:r>
          </a:p>
        </p:txBody>
      </p:sp>
      <p:sp>
        <p:nvSpPr>
          <p:cNvPr id="3" name="Flowchart: Process 2"/>
          <p:cNvSpPr/>
          <p:nvPr/>
        </p:nvSpPr>
        <p:spPr>
          <a:xfrm>
            <a:off x="4943476" y="1150373"/>
            <a:ext cx="2305050" cy="72758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Requirements</a:t>
            </a:r>
          </a:p>
        </p:txBody>
      </p:sp>
      <p:sp>
        <p:nvSpPr>
          <p:cNvPr id="4" name="Flowchart: Process 3"/>
          <p:cNvSpPr/>
          <p:nvPr/>
        </p:nvSpPr>
        <p:spPr>
          <a:xfrm>
            <a:off x="4943476" y="2104101"/>
            <a:ext cx="2305050" cy="72758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Design</a:t>
            </a:r>
          </a:p>
        </p:txBody>
      </p:sp>
      <p:sp>
        <p:nvSpPr>
          <p:cNvPr id="5" name="Flowchart: Decision 4"/>
          <p:cNvSpPr/>
          <p:nvPr/>
        </p:nvSpPr>
        <p:spPr>
          <a:xfrm>
            <a:off x="4943475" y="3070132"/>
            <a:ext cx="2305050" cy="1654277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Board Approval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4943475" y="4950547"/>
            <a:ext cx="2305050" cy="72758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Production</a:t>
            </a:r>
          </a:p>
        </p:txBody>
      </p:sp>
      <p:sp>
        <p:nvSpPr>
          <p:cNvPr id="7" name="Flowchart: Terminator 6"/>
          <p:cNvSpPr/>
          <p:nvPr/>
        </p:nvSpPr>
        <p:spPr>
          <a:xfrm>
            <a:off x="4943475" y="5904272"/>
            <a:ext cx="2305050" cy="717755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End</a:t>
            </a:r>
          </a:p>
        </p:txBody>
      </p:sp>
      <p:sp>
        <p:nvSpPr>
          <p:cNvPr id="8" name="Flowchart: Multidocument 7"/>
          <p:cNvSpPr/>
          <p:nvPr/>
        </p:nvSpPr>
        <p:spPr>
          <a:xfrm>
            <a:off x="1012722" y="1661648"/>
            <a:ext cx="2054943" cy="1612491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Documentation</a:t>
            </a:r>
          </a:p>
        </p:txBody>
      </p:sp>
      <p:cxnSp>
        <p:nvCxnSpPr>
          <p:cNvPr id="120" name="Straight Arrow Connector 119"/>
          <p:cNvCxnSpPr>
            <a:cxnSpLocks/>
            <a:stCxn id="2" idx="2"/>
            <a:endCxn id="3" idx="0"/>
          </p:cNvCxnSpPr>
          <p:nvPr/>
        </p:nvCxnSpPr>
        <p:spPr>
          <a:xfrm>
            <a:off x="6096000" y="904570"/>
            <a:ext cx="1" cy="2458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cxnSpLocks/>
            <a:stCxn id="3" idx="2"/>
            <a:endCxn id="4" idx="0"/>
          </p:cNvCxnSpPr>
          <p:nvPr/>
        </p:nvCxnSpPr>
        <p:spPr>
          <a:xfrm>
            <a:off x="6096001" y="1877960"/>
            <a:ext cx="0" cy="2261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cxnSpLocks/>
            <a:stCxn id="4" idx="2"/>
            <a:endCxn id="5" idx="0"/>
          </p:cNvCxnSpPr>
          <p:nvPr/>
        </p:nvCxnSpPr>
        <p:spPr>
          <a:xfrm flipH="1">
            <a:off x="6096000" y="2831688"/>
            <a:ext cx="1" cy="238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cxnSpLocks/>
            <a:stCxn id="5" idx="2"/>
            <a:endCxn id="6" idx="0"/>
          </p:cNvCxnSpPr>
          <p:nvPr/>
        </p:nvCxnSpPr>
        <p:spPr>
          <a:xfrm>
            <a:off x="6096000" y="4724409"/>
            <a:ext cx="0" cy="226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cxnSpLocks/>
            <a:stCxn id="6" idx="2"/>
            <a:endCxn id="7" idx="0"/>
          </p:cNvCxnSpPr>
          <p:nvPr/>
        </p:nvCxnSpPr>
        <p:spPr>
          <a:xfrm>
            <a:off x="6096000" y="5678134"/>
            <a:ext cx="0" cy="226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cxnSpLocks/>
            <a:stCxn id="8" idx="3"/>
            <a:endCxn id="4" idx="1"/>
          </p:cNvCxnSpPr>
          <p:nvPr/>
        </p:nvCxnSpPr>
        <p:spPr>
          <a:xfrm>
            <a:off x="3067665" y="2467894"/>
            <a:ext cx="187581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1012722" y="3712604"/>
            <a:ext cx="2054943" cy="3677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/>
              <a:t>Reject</a:t>
            </a:r>
          </a:p>
        </p:txBody>
      </p:sp>
      <p:cxnSp>
        <p:nvCxnSpPr>
          <p:cNvPr id="143" name="Straight Arrow Connector 142"/>
          <p:cNvCxnSpPr>
            <a:cxnSpLocks/>
            <a:stCxn id="5" idx="1"/>
            <a:endCxn id="141" idx="3"/>
          </p:cNvCxnSpPr>
          <p:nvPr/>
        </p:nvCxnSpPr>
        <p:spPr>
          <a:xfrm flipH="1" flipV="1">
            <a:off x="3067665" y="3896495"/>
            <a:ext cx="1875810" cy="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or: Elbow 104"/>
          <p:cNvCxnSpPr>
            <a:stCxn id="5" idx="3"/>
            <a:endCxn id="3" idx="3"/>
          </p:cNvCxnSpPr>
          <p:nvPr/>
        </p:nvCxnSpPr>
        <p:spPr>
          <a:xfrm flipV="1">
            <a:off x="7248525" y="1514167"/>
            <a:ext cx="1" cy="2383104"/>
          </a:xfrm>
          <a:prstGeom prst="bentConnector3">
            <a:avLst>
              <a:gd name="adj1" fmla="val 228601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/>
              <a:t>Presented by Kelly Meegan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26AB-CE86-490F-895C-558206FBAA61}" type="slidenum">
              <a:rPr lang="en-IE" smtClean="0"/>
              <a:t>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99859210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ilk Glass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</TotalTime>
  <Words>148</Words>
  <Application>Microsoft Office PowerPoint</Application>
  <PresentationFormat>Widescreen</PresentationFormat>
  <Paragraphs>78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Berlin</vt:lpstr>
      <vt:lpstr>Maynooth Pottery</vt:lpstr>
      <vt:lpstr>Sales Staff</vt:lpstr>
      <vt:lpstr>Sales Results</vt:lpstr>
      <vt:lpstr>Sales Results</vt:lpstr>
      <vt:lpstr>Results from Previous Year</vt:lpstr>
      <vt:lpstr>Top Selling Products</vt:lpstr>
      <vt:lpstr>New Range by Lead Potter: Aine Healy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Maynooth Pottery</dc:title>
  <dc:creator>Kelly Meegan</dc:creator>
  <cp:lastModifiedBy>Kelly Meegan</cp:lastModifiedBy>
  <cp:revision>41</cp:revision>
  <dcterms:created xsi:type="dcterms:W3CDTF">2017-03-30T12:59:59Z</dcterms:created>
  <dcterms:modified xsi:type="dcterms:W3CDTF">2017-05-15T17:04:43Z</dcterms:modified>
</cp:coreProperties>
</file>